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6" r:id="rId2"/>
    <p:sldId id="281" r:id="rId3"/>
    <p:sldId id="266" r:id="rId4"/>
    <p:sldId id="282" r:id="rId5"/>
    <p:sldId id="279" r:id="rId6"/>
    <p:sldId id="280" r:id="rId7"/>
    <p:sldId id="283" r:id="rId8"/>
    <p:sldId id="286" r:id="rId9"/>
    <p:sldId id="267" r:id="rId10"/>
    <p:sldId id="268" r:id="rId11"/>
    <p:sldId id="269" r:id="rId12"/>
    <p:sldId id="284" r:id="rId13"/>
    <p:sldId id="285" r:id="rId14"/>
    <p:sldId id="259" r:id="rId15"/>
    <p:sldId id="275" r:id="rId16"/>
    <p:sldId id="262" r:id="rId17"/>
    <p:sldId id="263" r:id="rId18"/>
    <p:sldId id="261" r:id="rId19"/>
    <p:sldId id="273" r:id="rId20"/>
    <p:sldId id="287" r:id="rId21"/>
    <p:sldId id="270" r:id="rId22"/>
    <p:sldId id="271" r:id="rId23"/>
    <p:sldId id="293" r:id="rId24"/>
    <p:sldId id="272" r:id="rId25"/>
    <p:sldId id="288" r:id="rId26"/>
    <p:sldId id="276" r:id="rId27"/>
    <p:sldId id="277" r:id="rId28"/>
    <p:sldId id="292" r:id="rId29"/>
    <p:sldId id="295" r:id="rId30"/>
    <p:sldId id="274" r:id="rId31"/>
    <p:sldId id="294" r:id="rId32"/>
    <p:sldId id="296" r:id="rId33"/>
    <p:sldId id="264" r:id="rId34"/>
    <p:sldId id="265" r:id="rId3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18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7525981F-6DE0-431D-854C-1C8ADEE2BB47}" type="datetimeFigureOut">
              <a:rPr lang="en-GB"/>
              <a:pPr>
                <a:defRPr/>
              </a:pPr>
              <a:t>15/11/2016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GB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97D824BB-1065-4394-90FC-C9B3198D580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4263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7EA8AF2B-118F-4E66-9C38-D22E702A81A6}" type="slidenum">
              <a:rPr lang="en-GB" altLang="en-US" smtClean="0">
                <a:latin typeface="Times New Roman" pitchFamily="18" charset="0"/>
                <a:cs typeface="Arial" charset="0"/>
              </a:rPr>
              <a:pPr>
                <a:spcBef>
                  <a:spcPct val="0"/>
                </a:spcBef>
              </a:pPr>
              <a:t>14</a:t>
            </a:fld>
            <a:endParaRPr lang="en-GB" altLang="en-US" smtClean="0">
              <a:latin typeface="Times New Roman" pitchFamily="18" charset="0"/>
              <a:cs typeface="Arial" charset="0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GB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87E2F0FF-0F2B-4EBE-8F8A-53A0F3FED72A}" type="slidenum">
              <a:rPr lang="en-GB" altLang="en-US" smtClean="0">
                <a:latin typeface="Times New Roman" pitchFamily="18" charset="0"/>
                <a:cs typeface="Arial" charset="0"/>
              </a:rPr>
              <a:pPr>
                <a:spcBef>
                  <a:spcPct val="0"/>
                </a:spcBef>
              </a:pPr>
              <a:t>16</a:t>
            </a:fld>
            <a:endParaRPr lang="en-GB" altLang="en-US" smtClean="0">
              <a:latin typeface="Times New Roman" pitchFamily="18" charset="0"/>
              <a:cs typeface="Arial" charset="0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GB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200632-81C1-4865-AC00-387DC7478A6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690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052EB3-6541-4DD1-BDCD-2BB69A768180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7879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02F041-E696-479E-9FC1-EBF390D37C36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40652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78BFCA-64F6-44E0-A46A-8A36E40B449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97914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24704D-AAD6-4298-8796-2A318532712F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49635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7761E9-04ED-48AD-80E5-93864EE9992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8366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76200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52400" y="1447800"/>
            <a:ext cx="4267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447800"/>
            <a:ext cx="4267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D98850-2988-4058-A1D4-123DC720086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69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C92F1F-7CE5-44DD-8D01-964EB10823E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2197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C7FE4E-5C9B-4E27-BFF4-0FB5A84EB87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5185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9D87E1-949B-4345-8857-EE67E4F8A00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427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85A751-C394-46D3-A8ED-45425604C52E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4962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91B21F-6843-4B82-8B58-6C891B288DD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616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15CEB0-BA6F-46E4-8316-370AD71CA1E6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422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09AACE-8693-4618-9AEA-70CCFB19A400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0657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6E21AD-C3EB-4FCB-BE4C-537E2E6E061A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3144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lecture_BG_brighter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5"/>
            <a:ext cx="9070975" cy="684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76200"/>
            <a:ext cx="7620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447800"/>
            <a:ext cx="86868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text styles</a:t>
            </a:r>
          </a:p>
          <a:p>
            <a:pPr lvl="1"/>
            <a:r>
              <a:rPr lang="en-GB" altLang="en-US" smtClean="0"/>
              <a:t>Second level</a:t>
            </a:r>
          </a:p>
          <a:p>
            <a:pPr lvl="2"/>
            <a:r>
              <a:rPr lang="en-GB" altLang="en-US" smtClean="0"/>
              <a:t>Third level</a:t>
            </a:r>
          </a:p>
          <a:p>
            <a:pPr lvl="3"/>
            <a:r>
              <a:rPr lang="en-GB" altLang="en-US" smtClean="0"/>
              <a:t>Fourth level</a:t>
            </a:r>
          </a:p>
          <a:p>
            <a:pPr lvl="4"/>
            <a:r>
              <a:rPr lang="en-GB" altLang="en-US" smtClean="0"/>
              <a:t>Fifth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14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14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fontAlgn="auto">
              <a:spcBef>
                <a:spcPts val="0"/>
              </a:spcBef>
              <a:spcAft>
                <a:spcPts val="0"/>
              </a:spcAft>
              <a:defRPr sz="14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17887BB0-2757-4C5C-B9BD-EF5DD91C57D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Tahoma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Tahoma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Tahoma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Tahoma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ahoma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upersaas.com/schedule/Abertay-Estates/Blood_Transfusion_Service" TargetMode="External"/><Relationship Id="rId2" Type="http://schemas.openxmlformats.org/officeDocument/2006/relationships/hyperlink" Target="http://iu.edu.jo/files/FacultyIT/slides_it/ComputerGraphics/OpenGL%20SuperBible%204th%20Edition.pdf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GB" altLang="en-US" dirty="0" smtClean="0"/>
              <a:t>CMP203 Graphics Programming</a:t>
            </a:r>
          </a:p>
        </p:txBody>
      </p:sp>
      <p:sp>
        <p:nvSpPr>
          <p:cNvPr id="2051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altLang="en-US" smtClean="0"/>
              <a:t>Stencil buffer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Important functions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smtClean="0"/>
              <a:t>glStencilOp(f, zf, zp)</a:t>
            </a:r>
          </a:p>
          <a:p>
            <a:pPr lvl="1"/>
            <a:r>
              <a:rPr lang="en-GB" altLang="en-US" sz="2400" smtClean="0"/>
              <a:t>Defines outcome of stencil test</a:t>
            </a:r>
          </a:p>
          <a:p>
            <a:pPr lvl="1"/>
            <a:r>
              <a:rPr lang="en-GB" altLang="en-US" sz="2400" smtClean="0"/>
              <a:t>F - specifies what to do when the stencil test fails</a:t>
            </a:r>
          </a:p>
          <a:p>
            <a:pPr lvl="1"/>
            <a:r>
              <a:rPr lang="en-GB" altLang="en-US" sz="2400" smtClean="0"/>
              <a:t>Zf - if the stencil test passes but the depth test fails</a:t>
            </a:r>
          </a:p>
          <a:p>
            <a:pPr lvl="1"/>
            <a:r>
              <a:rPr lang="en-GB" altLang="en-US" sz="2400" smtClean="0"/>
              <a:t>Zp - if the stencil &amp; depth test pass</a:t>
            </a:r>
          </a:p>
          <a:p>
            <a:pPr lvl="2"/>
            <a:r>
              <a:rPr lang="en-GB" altLang="en-US" sz="2000" smtClean="0"/>
              <a:t>For all we can decide to Keep or replace the current value</a:t>
            </a:r>
          </a:p>
          <a:p>
            <a:pPr lvl="2"/>
            <a:r>
              <a:rPr lang="en-GB" altLang="en-US" sz="2000" smtClean="0"/>
              <a:t>GL_KEEP or GL_REPLACE</a:t>
            </a:r>
            <a:endParaRPr lang="en-GB" altLang="en-US" sz="2800" smtClean="0"/>
          </a:p>
          <a:p>
            <a:r>
              <a:rPr lang="en-GB" altLang="en-US" sz="2400" smtClean="0"/>
              <a:t>glClear(GL_STENCIL_BUFFER_BIT)</a:t>
            </a:r>
          </a:p>
          <a:p>
            <a:pPr lvl="1"/>
            <a:r>
              <a:rPr lang="en-GB" altLang="en-US" sz="2400" smtClean="0"/>
              <a:t>Clear stencil buffer, just like colour and depth buffer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Important functions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err="1" smtClean="0"/>
              <a:t>glStencilMask</a:t>
            </a:r>
            <a:r>
              <a:rPr lang="en-GB" altLang="en-US" sz="2400" dirty="0" smtClean="0"/>
              <a:t>( n );</a:t>
            </a:r>
          </a:p>
          <a:p>
            <a:pPr lvl="1"/>
            <a:r>
              <a:rPr lang="en-GB" altLang="en-US" sz="2400" dirty="0" smtClean="0"/>
              <a:t>Enables and disables writing in the stencil</a:t>
            </a:r>
          </a:p>
          <a:p>
            <a:pPr lvl="1"/>
            <a:r>
              <a:rPr lang="en-GB" altLang="en-US" sz="2400" dirty="0" smtClean="0"/>
              <a:t>Initially the mask is all 1’s</a:t>
            </a:r>
          </a:p>
          <a:p>
            <a:pPr lvl="2"/>
            <a:r>
              <a:rPr lang="en-GB" altLang="en-US" sz="2000" dirty="0" smtClean="0"/>
              <a:t>If 1 it’s possible to write in the stencil buffer</a:t>
            </a:r>
          </a:p>
          <a:p>
            <a:pPr lvl="2"/>
            <a:r>
              <a:rPr lang="en-GB" altLang="en-US" sz="2000" dirty="0" smtClean="0"/>
              <a:t>If 0 it is write protected</a:t>
            </a:r>
          </a:p>
          <a:p>
            <a:r>
              <a:rPr lang="en-GB" altLang="en-US" sz="2400" dirty="0" err="1" smtClean="0"/>
              <a:t>glClearStencil</a:t>
            </a:r>
            <a:r>
              <a:rPr lang="en-GB" altLang="en-US" sz="2400" dirty="0" smtClean="0"/>
              <a:t> ( 0 )</a:t>
            </a:r>
          </a:p>
          <a:p>
            <a:pPr lvl="1"/>
            <a:r>
              <a:rPr lang="en-GB" altLang="en-US" sz="2400" dirty="0" smtClean="0"/>
              <a:t>Specifies the value to be used when clearly the stencil buffer</a:t>
            </a:r>
          </a:p>
          <a:p>
            <a:pPr lvl="2"/>
            <a:r>
              <a:rPr lang="en-GB" altLang="en-US" sz="2000" dirty="0" smtClean="0"/>
              <a:t>When </a:t>
            </a:r>
            <a:r>
              <a:rPr lang="en-GB" altLang="en-US" sz="2000" dirty="0" err="1" smtClean="0"/>
              <a:t>glClear</a:t>
            </a:r>
            <a:r>
              <a:rPr lang="en-GB" altLang="en-US" sz="2000" dirty="0" smtClean="0"/>
              <a:t>(GL_STENCIL_BUFFER_BIT) is called</a:t>
            </a:r>
          </a:p>
          <a:p>
            <a:pPr lvl="1"/>
            <a:r>
              <a:rPr lang="en-GB" altLang="en-US" sz="2400" dirty="0" smtClean="0"/>
              <a:t>Default is 0</a:t>
            </a:r>
          </a:p>
          <a:p>
            <a:pPr lvl="1"/>
            <a:endParaRPr lang="en-GB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Important functions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err="1" smtClean="0"/>
              <a:t>glColorMask</a:t>
            </a:r>
            <a:r>
              <a:rPr lang="en-GB" altLang="en-US" sz="2400" dirty="0" smtClean="0"/>
              <a:t> ( r, g, b, a)</a:t>
            </a:r>
          </a:p>
          <a:p>
            <a:pPr lvl="1"/>
            <a:r>
              <a:rPr lang="en-GB" altLang="en-US" sz="2400" dirty="0" smtClean="0"/>
              <a:t>Not specific to stencil buffer</a:t>
            </a:r>
          </a:p>
          <a:p>
            <a:pPr lvl="1"/>
            <a:r>
              <a:rPr lang="en-GB" altLang="en-US" sz="2400" dirty="0" smtClean="0"/>
              <a:t>But used in conjunction</a:t>
            </a:r>
          </a:p>
          <a:p>
            <a:pPr lvl="1"/>
            <a:r>
              <a:rPr lang="en-GB" altLang="en-US" sz="2400" dirty="0" smtClean="0"/>
              <a:t>Can enable and disable rendering to the frame buffer</a:t>
            </a:r>
          </a:p>
          <a:p>
            <a:pPr lvl="2"/>
            <a:r>
              <a:rPr lang="en-GB" altLang="en-US" sz="2000" dirty="0" smtClean="0"/>
              <a:t>Of individual or all colours</a:t>
            </a:r>
          </a:p>
          <a:p>
            <a:endParaRPr lang="en-GB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Examples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 smtClean="0"/>
              <a:t>As mentioned a common use of the stencil buffer is planar reflections</a:t>
            </a:r>
          </a:p>
          <a:p>
            <a:pPr lvl="1"/>
            <a:r>
              <a:rPr lang="en-GB" altLang="en-US" dirty="0" smtClean="0"/>
              <a:t>What</a:t>
            </a:r>
          </a:p>
          <a:p>
            <a:pPr lvl="1"/>
            <a:r>
              <a:rPr lang="en-GB" altLang="en-US" dirty="0" smtClean="0"/>
              <a:t>How</a:t>
            </a:r>
          </a:p>
          <a:p>
            <a:pPr lvl="1"/>
            <a:r>
              <a:rPr lang="en-GB" altLang="en-US" dirty="0" smtClean="0"/>
              <a:t>Multi pass rendering</a:t>
            </a:r>
          </a:p>
          <a:p>
            <a:pPr lvl="1"/>
            <a:r>
              <a:rPr lang="en-GB" altLang="en-US" dirty="0" smtClean="0"/>
              <a:t>Code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 smtClean="0"/>
              <a:t>Reflection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altLang="en-US" smtClean="0"/>
              <a:t>Concept</a:t>
            </a:r>
          </a:p>
          <a:p>
            <a:pPr lvl="1" eaLnBrk="1" hangingPunct="1"/>
            <a:r>
              <a:rPr lang="en-GB" altLang="en-US" smtClean="0"/>
              <a:t>“Common” effect in games</a:t>
            </a:r>
          </a:p>
          <a:p>
            <a:pPr lvl="1" eaLnBrk="1" hangingPunct="1"/>
            <a:r>
              <a:rPr lang="en-GB" altLang="en-US" smtClean="0"/>
              <a:t>Used to simulate materials with an extremely high specular value</a:t>
            </a:r>
          </a:p>
          <a:p>
            <a:pPr lvl="1" eaLnBrk="1" hangingPunct="1"/>
            <a:r>
              <a:rPr lang="en-GB" altLang="en-US" smtClean="0"/>
              <a:t>Used to be considered a very ‘special’ effect</a:t>
            </a:r>
          </a:p>
          <a:p>
            <a:pPr lvl="1" eaLnBrk="1" hangingPunct="1"/>
            <a:r>
              <a:rPr lang="en-GB" altLang="en-US" smtClean="0"/>
              <a:t>Must be treated with care as it is still very computationally expensive</a:t>
            </a:r>
          </a:p>
          <a:p>
            <a:pPr lvl="1" eaLnBrk="1" hangingPunct="1"/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Reflection in games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altLang="en-US" smtClean="0"/>
          </a:p>
        </p:txBody>
      </p:sp>
      <p:pic>
        <p:nvPicPr>
          <p:cNvPr id="16388" name="Picture 2" descr="http://img3.wikia.nocookie.net/__cb20130407014236/creepypasta/images/5/50/ZjH9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1412875"/>
            <a:ext cx="3168650" cy="260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4" descr="http://i1.ytimg.com/vi/RzO68yf0N0w/hqdefa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5663" y="2492375"/>
            <a:ext cx="5532437" cy="414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 smtClean="0"/>
              <a:t>Reflection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altLang="en-US" smtClean="0"/>
              <a:t>Advantages / Disadvantages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en-US" smtClean="0"/>
              <a:t>Requires all geometry reflected in mirror to be drawn twice!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en-US" smtClean="0"/>
              <a:t>Only good for near perfect specular reflections</a:t>
            </a:r>
          </a:p>
          <a:p>
            <a:pPr eaLnBrk="1" hangingPunct="1">
              <a:lnSpc>
                <a:spcPct val="90000"/>
              </a:lnSpc>
            </a:pPr>
            <a:r>
              <a:rPr lang="en-GB" altLang="en-US" smtClean="0"/>
              <a:t>‘Imposter’ Mirrors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en-US" smtClean="0"/>
              <a:t>No true reflections, simply render dummy objects on the other side of the mirror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en-US" smtClean="0"/>
              <a:t>Suited to games with a particular fixed view</a:t>
            </a:r>
          </a:p>
          <a:p>
            <a:pPr lvl="1" eaLnBrk="1" hangingPunct="1">
              <a:lnSpc>
                <a:spcPct val="90000"/>
              </a:lnSpc>
            </a:pPr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Reflections at the movies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altLang="en-US" smtClean="0"/>
          </a:p>
        </p:txBody>
      </p:sp>
      <p:pic>
        <p:nvPicPr>
          <p:cNvPr id="18436" name="Picture 2" descr="http://www.imfdb.org/images/thumb/e/e8/T2TwinsMirrorGag.jpg/600px-T2TwinsMirrorGa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1484313"/>
            <a:ext cx="8709025" cy="3744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 smtClean="0"/>
              <a:t>Reflection with stencil example</a:t>
            </a:r>
          </a:p>
        </p:txBody>
      </p:sp>
      <p:sp>
        <p:nvSpPr>
          <p:cNvPr id="19459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altLang="en-US" smtClean="0"/>
          </a:p>
        </p:txBody>
      </p:sp>
      <p:pic>
        <p:nvPicPr>
          <p:cNvPr id="1946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2" t="7373" r="1961" b="2304"/>
          <a:stretch>
            <a:fillRect/>
          </a:stretch>
        </p:blipFill>
        <p:spPr bwMode="auto">
          <a:xfrm>
            <a:off x="206375" y="1484313"/>
            <a:ext cx="42545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" t="7373" r="1961" b="2304"/>
          <a:stretch>
            <a:fillRect/>
          </a:stretch>
        </p:blipFill>
        <p:spPr bwMode="auto">
          <a:xfrm>
            <a:off x="4427538" y="1484313"/>
            <a:ext cx="43434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Multi pass rendering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smtClean="0"/>
              <a:t>A technique used to provide more control over the scene compared to single pass rendering</a:t>
            </a:r>
          </a:p>
          <a:p>
            <a:r>
              <a:rPr lang="en-GB" altLang="en-US" sz="2400" dirty="0" smtClean="0"/>
              <a:t>The final image is computed by rendering some or all of the objects in the scene multiple times </a:t>
            </a:r>
          </a:p>
          <a:p>
            <a:pPr lvl="1"/>
            <a:r>
              <a:rPr lang="en-GB" altLang="en-US" sz="2400" dirty="0" smtClean="0"/>
              <a:t>Providing control over the processing steps used in the pipeline</a:t>
            </a:r>
          </a:p>
          <a:p>
            <a:r>
              <a:rPr lang="en-GB" altLang="en-US" sz="2400" dirty="0" smtClean="0"/>
              <a:t>Most commonly used for lighting and other special effects</a:t>
            </a:r>
          </a:p>
          <a:p>
            <a:pPr lvl="1"/>
            <a:r>
              <a:rPr lang="en-GB" altLang="en-US" sz="2400" dirty="0" smtClean="0"/>
              <a:t>Compile the scene by rendering it multiple times</a:t>
            </a:r>
          </a:p>
          <a:p>
            <a:pPr lvl="1"/>
            <a:r>
              <a:rPr lang="en-GB" altLang="en-US" sz="2400" dirty="0" smtClean="0"/>
              <a:t>Once for each light (for example)</a:t>
            </a:r>
          </a:p>
          <a:p>
            <a:pPr lvl="1"/>
            <a:r>
              <a:rPr lang="en-GB" altLang="en-US" sz="2400" dirty="0" smtClean="0"/>
              <a:t>Post processing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This week</a:t>
            </a: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mtClean="0"/>
              <a:t>Stencil buffer</a:t>
            </a:r>
          </a:p>
          <a:p>
            <a:pPr lvl="1"/>
            <a:r>
              <a:rPr lang="en-GB" altLang="en-US" smtClean="0"/>
              <a:t>What is it</a:t>
            </a:r>
          </a:p>
          <a:p>
            <a:pPr lvl="1"/>
            <a:r>
              <a:rPr lang="en-GB" altLang="en-US" smtClean="0"/>
              <a:t>How does it work</a:t>
            </a:r>
          </a:p>
          <a:p>
            <a:r>
              <a:rPr lang="en-GB" altLang="en-US" smtClean="0"/>
              <a:t>Using the stencil buffer</a:t>
            </a:r>
          </a:p>
          <a:p>
            <a:pPr lvl="1"/>
            <a:r>
              <a:rPr lang="en-GB" altLang="en-US" smtClean="0"/>
              <a:t>“reflection”</a:t>
            </a:r>
          </a:p>
          <a:p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Multi pass rendering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smtClean="0"/>
              <a:t>Disadvantages</a:t>
            </a:r>
          </a:p>
          <a:p>
            <a:pPr lvl="1"/>
            <a:r>
              <a:rPr lang="en-GB" altLang="en-US" sz="2400" dirty="0" smtClean="0"/>
              <a:t>You will need to give serious thought to the order you render your scene</a:t>
            </a:r>
          </a:p>
          <a:p>
            <a:pPr lvl="1"/>
            <a:r>
              <a:rPr lang="en-GB" altLang="en-US" sz="2400" dirty="0" smtClean="0"/>
              <a:t>Multiple passes requires more resources</a:t>
            </a:r>
          </a:p>
          <a:p>
            <a:pPr lvl="2"/>
            <a:r>
              <a:rPr lang="en-GB" altLang="en-US" sz="2000" dirty="0" smtClean="0"/>
              <a:t>Based on how much of your scene is being render multiple times</a:t>
            </a:r>
          </a:p>
          <a:p>
            <a:r>
              <a:rPr lang="en-GB" altLang="en-US" sz="2400" dirty="0" smtClean="0"/>
              <a:t>In the case of reflection</a:t>
            </a:r>
          </a:p>
          <a:p>
            <a:pPr lvl="1"/>
            <a:r>
              <a:rPr lang="en-GB" altLang="en-US" sz="2400" dirty="0" smtClean="0"/>
              <a:t>Reflect the close objects</a:t>
            </a:r>
          </a:p>
          <a:p>
            <a:pPr lvl="1"/>
            <a:r>
              <a:rPr lang="en-GB" altLang="en-US" sz="2400" dirty="0" smtClean="0"/>
              <a:t>Far away objects are a waste of resources</a:t>
            </a:r>
          </a:p>
          <a:p>
            <a:endParaRPr lang="en-GB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Example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5932488" cy="4648200"/>
          </a:xfrm>
        </p:spPr>
        <p:txBody>
          <a:bodyPr/>
          <a:lstStyle/>
          <a:p>
            <a:r>
              <a:rPr lang="en-GB" altLang="en-US" smtClean="0"/>
              <a:t>A simple reflection</a:t>
            </a:r>
          </a:p>
          <a:p>
            <a:pPr lvl="1"/>
            <a:r>
              <a:rPr lang="en-GB" altLang="en-US" smtClean="0"/>
              <a:t>An object floating and rotating</a:t>
            </a:r>
          </a:p>
          <a:p>
            <a:pPr lvl="1"/>
            <a:r>
              <a:rPr lang="en-GB" altLang="en-US" smtClean="0"/>
              <a:t>A simple quad floor</a:t>
            </a:r>
          </a:p>
          <a:p>
            <a:pPr lvl="1"/>
            <a:r>
              <a:rPr lang="en-GB" altLang="en-US" smtClean="0"/>
              <a:t>The reflection of the object “in” the floor</a:t>
            </a:r>
          </a:p>
          <a:p>
            <a:pPr lvl="2"/>
            <a:r>
              <a:rPr lang="en-GB" altLang="en-US" smtClean="0"/>
              <a:t>Also rotating, to match the original object</a:t>
            </a:r>
          </a:p>
          <a:p>
            <a:endParaRPr lang="en-GB" altLang="en-US" smtClean="0"/>
          </a:p>
        </p:txBody>
      </p:sp>
      <p:sp>
        <p:nvSpPr>
          <p:cNvPr id="4" name="Trapezoid 3"/>
          <p:cNvSpPr/>
          <p:nvPr/>
        </p:nvSpPr>
        <p:spPr>
          <a:xfrm>
            <a:off x="6084888" y="3429000"/>
            <a:ext cx="2232025" cy="1368425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5" name="Oval 4"/>
          <p:cNvSpPr/>
          <p:nvPr/>
        </p:nvSpPr>
        <p:spPr>
          <a:xfrm>
            <a:off x="6516688" y="2060575"/>
            <a:ext cx="1368425" cy="11525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  <p:sp>
        <p:nvSpPr>
          <p:cNvPr id="6" name="Oval 5"/>
          <p:cNvSpPr/>
          <p:nvPr/>
        </p:nvSpPr>
        <p:spPr>
          <a:xfrm>
            <a:off x="6588125" y="3500438"/>
            <a:ext cx="1296988" cy="1223962"/>
          </a:xfrm>
          <a:prstGeom prst="ellipse">
            <a:avLst/>
          </a:prstGeom>
          <a:solidFill>
            <a:srgbClr val="FF00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 smtClean="0"/>
              <a:t>Example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 smtClean="0"/>
              <a:t>Before drawing we need to setup the stencil </a:t>
            </a:r>
            <a:r>
              <a:rPr lang="en-GB" altLang="en-US" dirty="0" smtClean="0"/>
              <a:t>buffer</a:t>
            </a:r>
          </a:p>
          <a:p>
            <a:pPr lvl="1"/>
            <a:r>
              <a:rPr lang="en-GB" altLang="en-US" dirty="0" smtClean="0"/>
              <a:t>Main.cpp in main()</a:t>
            </a:r>
          </a:p>
          <a:p>
            <a:pPr lvl="2"/>
            <a:r>
              <a:rPr lang="en-GB" dirty="0" err="1"/>
              <a:t>glutInitDisplayMode</a:t>
            </a:r>
            <a:r>
              <a:rPr lang="en-GB" dirty="0"/>
              <a:t>(GLUT_DEPTH | GLUT_DOUBLE | GLUT_RGBA | GLUT_STENCIL);</a:t>
            </a:r>
            <a:endParaRPr lang="en-GB" altLang="en-US" dirty="0" smtClean="0"/>
          </a:p>
          <a:p>
            <a:pPr lvl="2"/>
            <a:r>
              <a:rPr lang="en-GB" altLang="en-US" dirty="0" smtClean="0"/>
              <a:t>Without </a:t>
            </a:r>
            <a:r>
              <a:rPr lang="en-GB" altLang="en-US" dirty="0" smtClean="0"/>
              <a:t>it our stencil buffer is zero </a:t>
            </a:r>
            <a:r>
              <a:rPr lang="en-GB" altLang="en-US" dirty="0" smtClean="0"/>
              <a:t>bytes</a:t>
            </a:r>
            <a:endParaRPr lang="en-GB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789040"/>
            <a:ext cx="6935648" cy="26567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Example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1800" dirty="0" smtClean="0"/>
              <a:t>Scene()</a:t>
            </a:r>
            <a:endParaRPr lang="en-GB" altLang="en-US" sz="1800" dirty="0"/>
          </a:p>
          <a:p>
            <a:pPr lvl="1"/>
            <a:r>
              <a:rPr lang="en-GB" altLang="en-US" sz="1800" dirty="0"/>
              <a:t>Addition </a:t>
            </a:r>
            <a:r>
              <a:rPr lang="en-GB" altLang="en-US" sz="1800" dirty="0" err="1"/>
              <a:t>openGL</a:t>
            </a:r>
            <a:r>
              <a:rPr lang="en-GB" altLang="en-US" sz="1800" dirty="0"/>
              <a:t> Settings</a:t>
            </a:r>
          </a:p>
          <a:p>
            <a:pPr lvl="2"/>
            <a:r>
              <a:rPr lang="en-GB" altLang="en-US" sz="1800" dirty="0" err="1"/>
              <a:t>glClearStencil</a:t>
            </a:r>
            <a:r>
              <a:rPr lang="en-GB" altLang="en-US" sz="1800" dirty="0"/>
              <a:t>(0);</a:t>
            </a:r>
          </a:p>
          <a:p>
            <a:pPr lvl="2"/>
            <a:r>
              <a:rPr lang="en-GB" altLang="en-US" sz="1800" dirty="0"/>
              <a:t>Setting how to clear the </a:t>
            </a:r>
            <a:r>
              <a:rPr lang="en-GB" altLang="en-US" sz="1800" dirty="0" smtClean="0"/>
              <a:t>buffer</a:t>
            </a:r>
          </a:p>
          <a:p>
            <a:pPr lvl="3"/>
            <a:endParaRPr lang="en-GB" altLang="en-US" sz="1800" dirty="0"/>
          </a:p>
          <a:p>
            <a:pPr lvl="3"/>
            <a:endParaRPr lang="en-GB" altLang="en-US" sz="1800" dirty="0" smtClean="0"/>
          </a:p>
          <a:p>
            <a:pPr lvl="3"/>
            <a:endParaRPr lang="en-GB" altLang="en-US" sz="1800" dirty="0"/>
          </a:p>
          <a:p>
            <a:pPr lvl="3"/>
            <a:endParaRPr lang="en-GB" altLang="en-US" sz="1800" dirty="0" smtClean="0"/>
          </a:p>
          <a:p>
            <a:pPr lvl="3"/>
            <a:endParaRPr lang="en-GB" altLang="en-US" sz="1800" dirty="0"/>
          </a:p>
          <a:p>
            <a:r>
              <a:rPr lang="en-GB" altLang="en-US" sz="1800" dirty="0"/>
              <a:t>Render()</a:t>
            </a:r>
          </a:p>
          <a:p>
            <a:pPr lvl="1"/>
            <a:r>
              <a:rPr lang="en-GB" altLang="en-US" sz="1800" dirty="0" err="1"/>
              <a:t>glClear</a:t>
            </a:r>
            <a:r>
              <a:rPr lang="en-GB" altLang="en-US" sz="1800" dirty="0"/>
              <a:t>(GL_COLOR_BUFFER_BIT | GL_DEPTH_BUFFER_BIT | GL_STENCIL_BUFFER_BIT);</a:t>
            </a:r>
          </a:p>
          <a:p>
            <a:pPr lvl="2"/>
            <a:r>
              <a:rPr lang="en-GB" altLang="en-US" sz="1600" dirty="0"/>
              <a:t>Each frame must now clear the stencil buffer along with the colour and depth buffer</a:t>
            </a:r>
          </a:p>
          <a:p>
            <a:pPr lvl="3"/>
            <a:endParaRPr lang="en-GB" altLang="en-US" sz="1800" dirty="0"/>
          </a:p>
          <a:p>
            <a:endParaRPr lang="en-GB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780928"/>
            <a:ext cx="8154384" cy="15329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119" y="5646995"/>
            <a:ext cx="6658225" cy="99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326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Example</a:t>
            </a: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smtClean="0"/>
              <a:t>Example pseudocode</a:t>
            </a:r>
          </a:p>
          <a:p>
            <a:pPr lvl="1"/>
            <a:r>
              <a:rPr lang="en-GB" altLang="en-US" sz="2400" dirty="0" smtClean="0"/>
              <a:t>Turn off writing to the frame buffer</a:t>
            </a:r>
          </a:p>
          <a:p>
            <a:pPr lvl="2"/>
            <a:r>
              <a:rPr lang="en-GB" altLang="en-US" sz="1800" dirty="0" err="1" smtClean="0"/>
              <a:t>glColorMask</a:t>
            </a:r>
            <a:r>
              <a:rPr lang="en-GB" altLang="en-US" sz="1800" dirty="0" smtClean="0"/>
              <a:t>(GL_FALSE, GL_FALSE, GL_FALSE, GL_FALSE);</a:t>
            </a:r>
          </a:p>
          <a:p>
            <a:pPr lvl="1"/>
            <a:r>
              <a:rPr lang="en-GB" altLang="en-US" sz="2400" dirty="0" smtClean="0"/>
              <a:t>Enable the stencil test</a:t>
            </a:r>
          </a:p>
          <a:p>
            <a:pPr lvl="2"/>
            <a:r>
              <a:rPr lang="en-GB" altLang="en-US" sz="1800" dirty="0" err="1" smtClean="0"/>
              <a:t>glEnable</a:t>
            </a:r>
            <a:r>
              <a:rPr lang="en-GB" altLang="en-US" sz="1800" dirty="0" smtClean="0"/>
              <a:t>(GL_STENCIL_TEST);</a:t>
            </a:r>
          </a:p>
          <a:p>
            <a:pPr lvl="1"/>
            <a:r>
              <a:rPr lang="en-GB" altLang="en-US" sz="2400" dirty="0" smtClean="0"/>
              <a:t>Set the stencil function to always pass</a:t>
            </a:r>
            <a:endParaRPr lang="en-GB" altLang="en-US" sz="2400" dirty="0" smtClean="0"/>
          </a:p>
          <a:p>
            <a:pPr lvl="2"/>
            <a:r>
              <a:rPr lang="en-GB" altLang="en-US" sz="1800" dirty="0" err="1" smtClean="0"/>
              <a:t>glStencilFunc</a:t>
            </a:r>
            <a:r>
              <a:rPr lang="en-GB" altLang="en-US" sz="1800" dirty="0" smtClean="0"/>
              <a:t>(GL_ALWAYS, 1, 1);</a:t>
            </a:r>
          </a:p>
          <a:p>
            <a:pPr lvl="1"/>
            <a:r>
              <a:rPr lang="en-GB" altLang="en-US" sz="2400" dirty="0" smtClean="0"/>
              <a:t>Set the Stencil Operation to replace values when the test passes</a:t>
            </a:r>
          </a:p>
          <a:p>
            <a:pPr lvl="2"/>
            <a:r>
              <a:rPr lang="en-GB" altLang="en-US" sz="1800" dirty="0" err="1" smtClean="0"/>
              <a:t>glStencilOp</a:t>
            </a:r>
            <a:r>
              <a:rPr lang="en-GB" altLang="en-US" sz="1800" dirty="0" smtClean="0"/>
              <a:t>(GL_KEEP, GL_KEEP, GL_REPLACE);</a:t>
            </a:r>
            <a:endParaRPr lang="en-GB" altLang="en-US" sz="18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Example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altLang="en-US" sz="2000" dirty="0" smtClean="0"/>
              <a:t>Disable the depth test (we don’t want to store depths values while writing to the stencil buffer</a:t>
            </a:r>
          </a:p>
          <a:p>
            <a:pPr lvl="2"/>
            <a:r>
              <a:rPr lang="en-GB" altLang="en-US" sz="1800" dirty="0" err="1" smtClean="0"/>
              <a:t>glDisable</a:t>
            </a:r>
            <a:r>
              <a:rPr lang="en-GB" altLang="en-US" sz="1800" dirty="0" smtClean="0"/>
              <a:t>(GL_DEPTH_TEST</a:t>
            </a:r>
            <a:r>
              <a:rPr lang="en-GB" altLang="en-US" sz="1800" dirty="0" smtClean="0"/>
              <a:t>);</a:t>
            </a:r>
          </a:p>
          <a:p>
            <a:pPr lvl="1"/>
            <a:r>
              <a:rPr lang="en-GB" altLang="en-US" sz="2000" dirty="0" smtClean="0"/>
              <a:t>Draw floor object()</a:t>
            </a:r>
          </a:p>
          <a:p>
            <a:pPr lvl="2"/>
            <a:r>
              <a:rPr lang="en-GB" altLang="en-US" sz="1800" dirty="0" smtClean="0"/>
              <a:t>A simple 2 unit quad</a:t>
            </a:r>
          </a:p>
          <a:p>
            <a:pPr lvl="1"/>
            <a:r>
              <a:rPr lang="en-GB" altLang="en-US" sz="2000" dirty="0" smtClean="0"/>
              <a:t>Enable depth test</a:t>
            </a:r>
          </a:p>
          <a:p>
            <a:pPr lvl="2"/>
            <a:r>
              <a:rPr lang="en-GB" altLang="en-US" sz="1800" dirty="0" err="1" smtClean="0"/>
              <a:t>glEnable</a:t>
            </a:r>
            <a:r>
              <a:rPr lang="en-GB" altLang="en-US" sz="1800" dirty="0" smtClean="0"/>
              <a:t>(GL_DEPTH_TEST</a:t>
            </a:r>
            <a:r>
              <a:rPr lang="en-GB" altLang="en-US" sz="1800" dirty="0" smtClean="0"/>
              <a:t>);</a:t>
            </a:r>
          </a:p>
          <a:p>
            <a:pPr lvl="1"/>
            <a:r>
              <a:rPr lang="en-GB" altLang="en-US" sz="2000" dirty="0" smtClean="0"/>
              <a:t>Turn on rendering to the frame buffer</a:t>
            </a:r>
          </a:p>
          <a:p>
            <a:pPr lvl="2"/>
            <a:r>
              <a:rPr lang="en-GB" altLang="en-US" sz="1800" dirty="0" err="1" smtClean="0"/>
              <a:t>glColorMask</a:t>
            </a:r>
            <a:r>
              <a:rPr lang="en-GB" altLang="en-US" sz="1800" dirty="0" smtClean="0"/>
              <a:t>(GL_TRUE</a:t>
            </a:r>
            <a:r>
              <a:rPr lang="en-GB" altLang="en-US" sz="1800" dirty="0" smtClean="0"/>
              <a:t>, GL_TRUE, GL_TRUE, GL_TRUE);</a:t>
            </a:r>
          </a:p>
          <a:p>
            <a:pPr lvl="1"/>
            <a:r>
              <a:rPr lang="en-GB" altLang="en-US" sz="2000" dirty="0" smtClean="0"/>
              <a:t>Set stencil function to test if the value is 1</a:t>
            </a:r>
          </a:p>
          <a:p>
            <a:pPr lvl="2"/>
            <a:r>
              <a:rPr lang="en-GB" altLang="en-US" sz="1800" dirty="0" err="1" smtClean="0"/>
              <a:t>glStencilFunc</a:t>
            </a:r>
            <a:r>
              <a:rPr lang="en-GB" altLang="en-US" sz="1800" dirty="0" smtClean="0"/>
              <a:t>(GL_EQUAL</a:t>
            </a:r>
            <a:r>
              <a:rPr lang="en-GB" altLang="en-US" sz="1800" dirty="0" smtClean="0"/>
              <a:t>, 1, 1);</a:t>
            </a:r>
          </a:p>
          <a:p>
            <a:pPr lvl="1"/>
            <a:r>
              <a:rPr lang="en-GB" altLang="en-US" sz="2000" dirty="0" smtClean="0"/>
              <a:t>Set the stencil operation to keep all values (we don’t want to change the stencil)</a:t>
            </a:r>
          </a:p>
          <a:p>
            <a:pPr lvl="2"/>
            <a:r>
              <a:rPr lang="en-GB" altLang="en-US" sz="1800" dirty="0" err="1" smtClean="0"/>
              <a:t>glStencilOp</a:t>
            </a:r>
            <a:r>
              <a:rPr lang="en-GB" altLang="en-US" sz="1800" dirty="0" smtClean="0"/>
              <a:t>(GL_KEEP</a:t>
            </a:r>
            <a:r>
              <a:rPr lang="en-GB" altLang="en-US" sz="1800" dirty="0" smtClean="0"/>
              <a:t>, GL_KEEP, GL_KEEP);</a:t>
            </a:r>
          </a:p>
          <a:p>
            <a:endParaRPr lang="en-GB" altLang="en-US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>
              <a:lnSpc>
                <a:spcPct val="120000"/>
              </a:lnSpc>
              <a:defRPr/>
            </a:pPr>
            <a:r>
              <a:rPr lang="en-GB" sz="2000" dirty="0" err="1" smtClean="0"/>
              <a:t>glPushMatrix</a:t>
            </a:r>
            <a:r>
              <a:rPr lang="en-GB" sz="2000" dirty="0" smtClean="0"/>
              <a:t>();</a:t>
            </a:r>
          </a:p>
          <a:p>
            <a:pPr lvl="1">
              <a:lnSpc>
                <a:spcPct val="120000"/>
              </a:lnSpc>
              <a:defRPr/>
            </a:pPr>
            <a:r>
              <a:rPr lang="en-GB" sz="2000" dirty="0" smtClean="0"/>
              <a:t>Flip the scale vertically</a:t>
            </a:r>
          </a:p>
          <a:p>
            <a:pPr lvl="2">
              <a:lnSpc>
                <a:spcPct val="120000"/>
              </a:lnSpc>
              <a:defRPr/>
            </a:pPr>
            <a:r>
              <a:rPr lang="en-GB" sz="1600" dirty="0" err="1" smtClean="0"/>
              <a:t>glScalef</a:t>
            </a:r>
            <a:r>
              <a:rPr lang="en-GB" sz="1600" dirty="0" smtClean="0"/>
              <a:t>(1.0</a:t>
            </a:r>
            <a:r>
              <a:rPr lang="en-GB" sz="1600" dirty="0" smtClean="0"/>
              <a:t>, -1.0, 1.0);</a:t>
            </a:r>
          </a:p>
          <a:p>
            <a:pPr lvl="1">
              <a:lnSpc>
                <a:spcPct val="120000"/>
              </a:lnSpc>
              <a:defRPr/>
            </a:pPr>
            <a:r>
              <a:rPr lang="en-GB" sz="2000" dirty="0" smtClean="0"/>
              <a:t>Translate down (this will put us under the floor)</a:t>
            </a:r>
          </a:p>
          <a:p>
            <a:pPr lvl="2">
              <a:lnSpc>
                <a:spcPct val="120000"/>
              </a:lnSpc>
              <a:defRPr/>
            </a:pPr>
            <a:r>
              <a:rPr lang="en-GB" sz="1600" dirty="0" err="1" smtClean="0"/>
              <a:t>glTranslatef</a:t>
            </a:r>
            <a:r>
              <a:rPr lang="en-GB" sz="1600" dirty="0" smtClean="0"/>
              <a:t>(0</a:t>
            </a:r>
            <a:r>
              <a:rPr lang="en-GB" sz="1600" dirty="0" smtClean="0"/>
              <a:t>, </a:t>
            </a:r>
            <a:r>
              <a:rPr lang="en-GB" sz="1600" dirty="0" smtClean="0"/>
              <a:t>1, </a:t>
            </a:r>
            <a:r>
              <a:rPr lang="en-GB" sz="1600" dirty="0" smtClean="0"/>
              <a:t>0);</a:t>
            </a:r>
          </a:p>
          <a:p>
            <a:pPr lvl="1">
              <a:lnSpc>
                <a:spcPct val="120000"/>
              </a:lnSpc>
              <a:defRPr/>
            </a:pPr>
            <a:r>
              <a:rPr lang="en-GB" sz="2000" dirty="0" smtClean="0"/>
              <a:t>Rotate (the shape will be spinning)</a:t>
            </a:r>
          </a:p>
          <a:p>
            <a:pPr lvl="2">
              <a:lnSpc>
                <a:spcPct val="120000"/>
              </a:lnSpc>
              <a:defRPr/>
            </a:pPr>
            <a:r>
              <a:rPr lang="en-GB" sz="1600" dirty="0" err="1" smtClean="0"/>
              <a:t>glRotatef</a:t>
            </a:r>
            <a:r>
              <a:rPr lang="en-GB" sz="1600" dirty="0" smtClean="0"/>
              <a:t>(angle</a:t>
            </a:r>
            <a:r>
              <a:rPr lang="en-GB" sz="1600" dirty="0" smtClean="0"/>
              <a:t>, 0, 1, 0);</a:t>
            </a:r>
          </a:p>
          <a:p>
            <a:pPr lvl="1">
              <a:lnSpc>
                <a:spcPct val="120000"/>
              </a:lnSpc>
              <a:defRPr/>
            </a:pPr>
            <a:r>
              <a:rPr lang="en-GB" sz="2000" dirty="0" smtClean="0"/>
              <a:t>Render a model</a:t>
            </a:r>
          </a:p>
          <a:p>
            <a:pPr lvl="1"/>
            <a:r>
              <a:rPr lang="en-GB" altLang="en-US" sz="2000" dirty="0" err="1"/>
              <a:t>glPopMatrix</a:t>
            </a:r>
            <a:r>
              <a:rPr lang="en-GB" altLang="en-US" sz="2000" dirty="0"/>
              <a:t>();</a:t>
            </a:r>
          </a:p>
          <a:p>
            <a:pPr lvl="1"/>
            <a:r>
              <a:rPr lang="en-GB" altLang="en-US" sz="2000" dirty="0" smtClean="0"/>
              <a:t>Disable stencil test (no longer needed)</a:t>
            </a:r>
          </a:p>
          <a:p>
            <a:pPr lvl="2"/>
            <a:r>
              <a:rPr lang="en-GB" altLang="en-US" sz="1600" dirty="0" err="1" smtClean="0"/>
              <a:t>glDisable</a:t>
            </a:r>
            <a:r>
              <a:rPr lang="en-GB" altLang="en-US" sz="1600" dirty="0" smtClean="0"/>
              <a:t>(GL_STENCIL_TEST</a:t>
            </a:r>
            <a:r>
              <a:rPr lang="en-GB" altLang="en-US" sz="1600" dirty="0"/>
              <a:t>);</a:t>
            </a:r>
          </a:p>
          <a:p>
            <a:pPr lvl="1"/>
            <a:r>
              <a:rPr lang="en-GB" altLang="en-US" sz="2000" dirty="0" smtClean="0"/>
              <a:t>Enable alpha blending (to combine the floor object with model)</a:t>
            </a:r>
          </a:p>
          <a:p>
            <a:pPr lvl="2"/>
            <a:r>
              <a:rPr lang="en-GB" altLang="en-US" sz="1600" dirty="0" err="1" smtClean="0"/>
              <a:t>glEnable</a:t>
            </a:r>
            <a:r>
              <a:rPr lang="en-GB" altLang="en-US" sz="1600" dirty="0" smtClean="0"/>
              <a:t>(GL_BLEND);</a:t>
            </a:r>
            <a:endParaRPr lang="en-GB" alt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Example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1600" dirty="0" smtClean="0"/>
              <a:t>Disable lighting (100% reflective object)</a:t>
            </a:r>
          </a:p>
          <a:p>
            <a:pPr lvl="1"/>
            <a:r>
              <a:rPr lang="en-GB" altLang="en-US" sz="1600" dirty="0" err="1" smtClean="0"/>
              <a:t>glDisable</a:t>
            </a:r>
            <a:r>
              <a:rPr lang="en-GB" altLang="en-US" sz="1600" dirty="0" smtClean="0"/>
              <a:t>(GL_LIGHTING);</a:t>
            </a:r>
          </a:p>
          <a:p>
            <a:r>
              <a:rPr lang="en-GB" altLang="en-US" sz="1600" dirty="0" smtClean="0"/>
              <a:t>Set colour of floor object</a:t>
            </a:r>
            <a:endParaRPr lang="en-GB" altLang="en-US" sz="1600" dirty="0" smtClean="0"/>
          </a:p>
          <a:p>
            <a:pPr lvl="1"/>
            <a:r>
              <a:rPr lang="en-GB" altLang="en-US" sz="1600" dirty="0" smtClean="0"/>
              <a:t>glColor4f(0.8f, 0.8f, 1.0f, 0.8f);</a:t>
            </a:r>
          </a:p>
          <a:p>
            <a:r>
              <a:rPr lang="en-GB" altLang="en-US" sz="1600" dirty="0" smtClean="0"/>
              <a:t>Draw </a:t>
            </a:r>
            <a:r>
              <a:rPr lang="en-GB" altLang="en-US" sz="1600" dirty="0" smtClean="0"/>
              <a:t>floor object</a:t>
            </a:r>
          </a:p>
          <a:p>
            <a:r>
              <a:rPr lang="en-GB" altLang="en-US" sz="1600" dirty="0" smtClean="0"/>
              <a:t>Enable lighting (rest of scene is lit correctly)</a:t>
            </a:r>
          </a:p>
          <a:p>
            <a:pPr lvl="1"/>
            <a:r>
              <a:rPr lang="en-GB" altLang="en-US" sz="1600" dirty="0" err="1" smtClean="0"/>
              <a:t>glEnable</a:t>
            </a:r>
            <a:r>
              <a:rPr lang="en-GB" altLang="en-US" sz="1600" dirty="0" smtClean="0"/>
              <a:t>(GL_LIGHTING</a:t>
            </a:r>
            <a:r>
              <a:rPr lang="en-GB" altLang="en-US" sz="1600" dirty="0" smtClean="0"/>
              <a:t>);</a:t>
            </a:r>
          </a:p>
          <a:p>
            <a:r>
              <a:rPr lang="en-GB" altLang="en-US" sz="1600" dirty="0" smtClean="0"/>
              <a:t>Disable blend (no longer blending)</a:t>
            </a:r>
          </a:p>
          <a:p>
            <a:pPr lvl="1"/>
            <a:r>
              <a:rPr lang="en-GB" altLang="en-US" sz="1600" dirty="0" err="1" smtClean="0"/>
              <a:t>glDisable</a:t>
            </a:r>
            <a:r>
              <a:rPr lang="en-GB" altLang="en-US" sz="1600" dirty="0" smtClean="0"/>
              <a:t>(GL_BLEND);</a:t>
            </a:r>
          </a:p>
          <a:p>
            <a:r>
              <a:rPr lang="en-GB" altLang="en-US" sz="1800" dirty="0" err="1"/>
              <a:t>glPushMatrix</a:t>
            </a:r>
            <a:r>
              <a:rPr lang="en-GB" altLang="en-US" sz="1800" dirty="0"/>
              <a:t>();</a:t>
            </a:r>
          </a:p>
          <a:p>
            <a:r>
              <a:rPr lang="en-GB" altLang="en-US" sz="1800" dirty="0" smtClean="0"/>
              <a:t>Translate (this is where the model will render, distance should match)</a:t>
            </a:r>
          </a:p>
          <a:p>
            <a:pPr lvl="1"/>
            <a:r>
              <a:rPr lang="en-GB" altLang="en-US" sz="1800" dirty="0" err="1" smtClean="0"/>
              <a:t>glTranslatef</a:t>
            </a:r>
            <a:r>
              <a:rPr lang="en-GB" altLang="en-US" sz="1800" dirty="0" smtClean="0"/>
              <a:t>(0</a:t>
            </a:r>
            <a:r>
              <a:rPr lang="en-GB" altLang="en-US" sz="1800" dirty="0"/>
              <a:t>, 1, 0);</a:t>
            </a:r>
          </a:p>
          <a:p>
            <a:pPr lvl="1"/>
            <a:r>
              <a:rPr lang="en-GB" altLang="en-US" sz="1800" dirty="0" err="1"/>
              <a:t>glRotatef</a:t>
            </a:r>
            <a:r>
              <a:rPr lang="en-GB" altLang="en-US" sz="1800" dirty="0"/>
              <a:t>(angle, 0, 1, 0);</a:t>
            </a:r>
          </a:p>
          <a:p>
            <a:r>
              <a:rPr lang="en-GB" altLang="en-US" sz="1800" dirty="0" smtClean="0"/>
              <a:t>Render the real object</a:t>
            </a:r>
          </a:p>
          <a:p>
            <a:pPr lvl="1"/>
            <a:r>
              <a:rPr lang="en-GB" altLang="en-US" sz="1800" dirty="0" err="1" smtClean="0"/>
              <a:t>model.Render</a:t>
            </a:r>
            <a:r>
              <a:rPr lang="en-GB" altLang="en-US" sz="1800" dirty="0"/>
              <a:t>();</a:t>
            </a:r>
          </a:p>
          <a:p>
            <a:r>
              <a:rPr lang="en-GB" altLang="en-US" sz="1800" dirty="0" err="1" smtClean="0"/>
              <a:t>glPopMatrix</a:t>
            </a:r>
            <a:r>
              <a:rPr lang="en-GB" altLang="en-US" sz="1800" dirty="0" smtClean="0"/>
              <a:t>();</a:t>
            </a:r>
            <a:endParaRPr lang="en-GB" alt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90525"/>
            <a:ext cx="777240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673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With Stencil test</a:t>
            </a:r>
            <a:endParaRPr lang="en-GB" dirty="0"/>
          </a:p>
        </p:txBody>
      </p:sp>
      <p:pic>
        <p:nvPicPr>
          <p:cNvPr id="4" name="11 with stenci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2413" y="1447800"/>
            <a:ext cx="5945187" cy="4648200"/>
          </a:xfrm>
        </p:spPr>
      </p:pic>
    </p:spTree>
    <p:extLst>
      <p:ext uri="{BB962C8B-B14F-4D97-AF65-F5344CB8AC3E}">
        <p14:creationId xmlns:p14="http://schemas.microsoft.com/office/powerpoint/2010/main" val="1198015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Stencil buffer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GB" sz="2400" dirty="0" smtClean="0"/>
              <a:t>Yet another buffer</a:t>
            </a:r>
          </a:p>
          <a:p>
            <a:pPr>
              <a:defRPr/>
            </a:pPr>
            <a:r>
              <a:rPr lang="en-GB" sz="2400" dirty="0" smtClean="0"/>
              <a:t>A stencil buffer contains one or more stencil bits per pixel and is heavily aligned with the frame buffer</a:t>
            </a:r>
          </a:p>
          <a:p>
            <a:pPr>
              <a:defRPr/>
            </a:pPr>
            <a:r>
              <a:rPr lang="en-GB" sz="2400" dirty="0" smtClean="0"/>
              <a:t>The contents of the stencil buffer can’t be seen directly</a:t>
            </a:r>
          </a:p>
          <a:p>
            <a:pPr lvl="1">
              <a:defRPr/>
            </a:pPr>
            <a:r>
              <a:rPr lang="en-GB" sz="2400" dirty="0" smtClean="0"/>
              <a:t>but we can control the values in the stencil buffer</a:t>
            </a:r>
          </a:p>
          <a:p>
            <a:pPr lvl="1">
              <a:defRPr/>
            </a:pPr>
            <a:r>
              <a:rPr lang="en-GB" sz="2400" dirty="0" smtClean="0"/>
              <a:t>Done by rendering to the stencil buffer</a:t>
            </a:r>
          </a:p>
          <a:p>
            <a:pPr lvl="2">
              <a:defRPr/>
            </a:pPr>
            <a:r>
              <a:rPr lang="en-GB" sz="2000" dirty="0" smtClean="0"/>
              <a:t>The stencil test in the fragment operations can decide whether the corresponding pixel colour values are updated</a:t>
            </a:r>
            <a:endParaRPr lang="en-GB" sz="2000" dirty="0"/>
          </a:p>
          <a:p>
            <a:pPr lvl="2">
              <a:defRPr/>
            </a:pPr>
            <a:endParaRPr lang="en-GB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Example</a:t>
            </a: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mtClean="0"/>
              <a:t>Our scene without the stencil buffer hard at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90525"/>
            <a:ext cx="777240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8612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Without Stencil test</a:t>
            </a:r>
            <a:endParaRPr lang="en-GB" dirty="0"/>
          </a:p>
        </p:txBody>
      </p:sp>
      <p:pic>
        <p:nvPicPr>
          <p:cNvPr id="4" name="11 without stenci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2413" y="1447800"/>
            <a:ext cx="5945187" cy="4648200"/>
          </a:xfrm>
        </p:spPr>
      </p:pic>
    </p:spTree>
    <p:extLst>
      <p:ext uri="{BB962C8B-B14F-4D97-AF65-F5344CB8AC3E}">
        <p14:creationId xmlns:p14="http://schemas.microsoft.com/office/powerpoint/2010/main" val="54118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 dirty="0" smtClean="0"/>
              <a:t>Summary</a:t>
            </a:r>
            <a:endParaRPr lang="en-GB" altLang="en-US" dirty="0" smtClean="0"/>
          </a:p>
        </p:txBody>
      </p:sp>
      <p:sp>
        <p:nvSpPr>
          <p:cNvPr id="348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altLang="en-US" sz="2000" dirty="0" smtClean="0"/>
              <a:t>Labs</a:t>
            </a:r>
          </a:p>
          <a:p>
            <a:pPr lvl="1" eaLnBrk="1" hangingPunct="1"/>
            <a:r>
              <a:rPr lang="en-GB" altLang="en-US" sz="2000" dirty="0" smtClean="0"/>
              <a:t>Building a reflective object</a:t>
            </a:r>
          </a:p>
          <a:p>
            <a:pPr eaLnBrk="1" hangingPunct="1"/>
            <a:r>
              <a:rPr lang="en-GB" altLang="en-US" sz="2000" dirty="0" smtClean="0"/>
              <a:t>Additional reading</a:t>
            </a:r>
          </a:p>
          <a:p>
            <a:pPr lvl="1" eaLnBrk="1" hangingPunct="1"/>
            <a:r>
              <a:rPr lang="en-GB" altLang="en-US" sz="2000" dirty="0" smtClean="0"/>
              <a:t>OpenGL Super Bible pg. 121</a:t>
            </a:r>
          </a:p>
          <a:p>
            <a:pPr lvl="1" eaLnBrk="1" hangingPunct="1"/>
            <a:r>
              <a:rPr lang="en-GB" altLang="en-US" sz="2000" dirty="0">
                <a:hlinkClick r:id="rId2"/>
              </a:rPr>
              <a:t>http://</a:t>
            </a:r>
            <a:r>
              <a:rPr lang="en-GB" altLang="en-US" sz="2000" dirty="0" smtClean="0">
                <a:hlinkClick r:id="rId2"/>
              </a:rPr>
              <a:t>iu.edu.jo/files/FacultyIT/slides_it/ComputerGraphics/OpenGL%20SuperBible%204th%20Edition.pdf</a:t>
            </a:r>
            <a:r>
              <a:rPr lang="en-GB" altLang="en-US" sz="2000" dirty="0" smtClean="0"/>
              <a:t> </a:t>
            </a:r>
          </a:p>
          <a:p>
            <a:pPr eaLnBrk="1" hangingPunct="1"/>
            <a:r>
              <a:rPr lang="en-GB" altLang="en-US" sz="2000" dirty="0" smtClean="0"/>
              <a:t>Revision lecture, what would you like to cover</a:t>
            </a:r>
            <a:endParaRPr lang="en-GB" altLang="en-US" sz="2000" dirty="0" smtClean="0"/>
          </a:p>
          <a:p>
            <a:pPr lvl="1" eaLnBrk="1" hangingPunct="1"/>
            <a:r>
              <a:rPr lang="en-GB" altLang="en-US" sz="2000" dirty="0" smtClean="0"/>
              <a:t>Email me</a:t>
            </a:r>
          </a:p>
          <a:p>
            <a:pPr eaLnBrk="1" hangingPunct="1"/>
            <a:r>
              <a:rPr lang="en-GB" altLang="en-US" sz="2000" dirty="0" smtClean="0"/>
              <a:t>Blood donation here at </a:t>
            </a:r>
            <a:r>
              <a:rPr lang="en-GB" altLang="en-US" sz="2000" dirty="0" err="1" smtClean="0"/>
              <a:t>Abertay</a:t>
            </a:r>
            <a:r>
              <a:rPr lang="en-GB" altLang="en-US" sz="2000" dirty="0" smtClean="0"/>
              <a:t> Tuesday 29</a:t>
            </a:r>
            <a:r>
              <a:rPr lang="en-GB" altLang="en-US" sz="2000" baseline="30000" dirty="0" smtClean="0"/>
              <a:t>th</a:t>
            </a:r>
            <a:r>
              <a:rPr lang="en-GB" altLang="en-US" sz="2000" dirty="0" smtClean="0"/>
              <a:t> November</a:t>
            </a:r>
          </a:p>
          <a:p>
            <a:pPr lvl="1" eaLnBrk="1" hangingPunct="1"/>
            <a:r>
              <a:rPr lang="en-GB" altLang="en-US" sz="2000" dirty="0" smtClean="0"/>
              <a:t>I encourage you to donate</a:t>
            </a:r>
          </a:p>
          <a:p>
            <a:pPr lvl="1" eaLnBrk="1" hangingPunct="1"/>
            <a:r>
              <a:rPr lang="en-GB" altLang="en-US" sz="2000" dirty="0" smtClean="0"/>
              <a:t>Can book a slot here</a:t>
            </a:r>
            <a:r>
              <a:rPr lang="en-GB" altLang="en-US" sz="2000" dirty="0"/>
              <a:t>: </a:t>
            </a:r>
            <a:r>
              <a:rPr lang="en-GB" altLang="en-US" sz="2000" dirty="0">
                <a:hlinkClick r:id="rId3"/>
              </a:rPr>
              <a:t>http://</a:t>
            </a:r>
            <a:r>
              <a:rPr lang="en-GB" altLang="en-US" sz="2000" dirty="0" smtClean="0">
                <a:hlinkClick r:id="rId3"/>
              </a:rPr>
              <a:t>www.supersaas.com/schedule/Abertay-Estates/Blood_Transfusion_Service</a:t>
            </a:r>
            <a:r>
              <a:rPr lang="en-GB" altLang="en-US" sz="2000" dirty="0" smtClean="0"/>
              <a:t> </a:t>
            </a:r>
            <a:endParaRPr lang="en-GB" altLang="en-US" sz="2400" dirty="0"/>
          </a:p>
          <a:p>
            <a:pPr lvl="1" eaLnBrk="1" hangingPunct="1"/>
            <a:r>
              <a:rPr lang="en-GB" altLang="en-US" sz="2000" dirty="0" smtClean="0"/>
              <a:t>Posters round the building with info</a:t>
            </a:r>
            <a:endParaRPr lang="en-GB" altLang="en-US" sz="18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 descr="C:\Users\Paul\Documents\Work\Teaching\2012\rockperspectiv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0"/>
            <a:ext cx="51498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altLang="en-US" smtClean="0"/>
          </a:p>
        </p:txBody>
      </p:sp>
      <p:sp>
        <p:nvSpPr>
          <p:cNvPr id="3584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Stencil buffer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000" dirty="0" smtClean="0"/>
              <a:t>Allows us to restrict drawing to certain areas of the screen</a:t>
            </a:r>
          </a:p>
          <a:p>
            <a:pPr lvl="1"/>
            <a:r>
              <a:rPr lang="en-GB" altLang="en-US" sz="2000" dirty="0" smtClean="0"/>
              <a:t>Like a cardboard stencil and a spray can</a:t>
            </a:r>
          </a:p>
          <a:p>
            <a:r>
              <a:rPr lang="en-GB" altLang="en-US" sz="2000" dirty="0" smtClean="0"/>
              <a:t>An application can control what happens under three different scenarios</a:t>
            </a:r>
          </a:p>
          <a:p>
            <a:pPr lvl="1"/>
            <a:r>
              <a:rPr lang="en-GB" altLang="en-US" sz="2000" dirty="0" smtClean="0"/>
              <a:t>The stencil test fails</a:t>
            </a:r>
          </a:p>
          <a:p>
            <a:pPr lvl="1"/>
            <a:r>
              <a:rPr lang="en-GB" altLang="en-US" sz="2000" dirty="0" smtClean="0"/>
              <a:t>The stencil test passes, but the depth test fails</a:t>
            </a:r>
          </a:p>
          <a:p>
            <a:pPr lvl="1"/>
            <a:r>
              <a:rPr lang="en-GB" altLang="en-US" sz="2000" dirty="0" smtClean="0"/>
              <a:t>Both the stencil and the depth test pass</a:t>
            </a:r>
          </a:p>
          <a:p>
            <a:r>
              <a:rPr lang="en-GB" altLang="en-US" sz="2000" dirty="0" smtClean="0"/>
              <a:t>Stencil testing occurs immediately after alpha tests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8" y="4046982"/>
            <a:ext cx="4378102" cy="26243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How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altLang="en-US" smtClean="0"/>
          </a:p>
        </p:txBody>
      </p:sp>
      <p:pic>
        <p:nvPicPr>
          <p:cNvPr id="614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1412875"/>
            <a:ext cx="9151937" cy="5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What for?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smtClean="0"/>
              <a:t>Used for a number of effects</a:t>
            </a:r>
          </a:p>
          <a:p>
            <a:pPr lvl="1"/>
            <a:r>
              <a:rPr lang="en-GB" altLang="en-US" sz="2400" dirty="0" smtClean="0"/>
              <a:t>Reflections/mirrors</a:t>
            </a:r>
          </a:p>
          <a:p>
            <a:pPr lvl="1"/>
            <a:r>
              <a:rPr lang="en-GB" altLang="en-US" sz="2400" dirty="0" smtClean="0"/>
              <a:t>Shadows</a:t>
            </a:r>
          </a:p>
          <a:p>
            <a:pPr lvl="1"/>
            <a:r>
              <a:rPr lang="en-GB" altLang="en-US" sz="2400" dirty="0" smtClean="0"/>
              <a:t>Outline drawing / highlighting</a:t>
            </a:r>
          </a:p>
          <a:p>
            <a:pPr lvl="1"/>
            <a:r>
              <a:rPr lang="en-GB" altLang="en-US" sz="2400" dirty="0" smtClean="0"/>
              <a:t>Portals</a:t>
            </a:r>
          </a:p>
          <a:p>
            <a:pPr lvl="1"/>
            <a:r>
              <a:rPr lang="en-GB" altLang="en-US" sz="2400" dirty="0" err="1" smtClean="0"/>
              <a:t>Etc</a:t>
            </a:r>
            <a:endParaRPr lang="en-GB" altLang="en-US" sz="2400" dirty="0" smtClean="0"/>
          </a:p>
          <a:p>
            <a:r>
              <a:rPr lang="en-GB" altLang="en-US" sz="2400" dirty="0" smtClean="0"/>
              <a:t>Most commonly used for planar reflections</a:t>
            </a:r>
          </a:p>
          <a:p>
            <a:r>
              <a:rPr lang="en-GB" altLang="en-US" sz="2400" dirty="0" smtClean="0"/>
              <a:t>Requires multiple render passes</a:t>
            </a:r>
          </a:p>
          <a:p>
            <a:pPr lvl="1"/>
            <a:r>
              <a:rPr lang="en-GB" altLang="en-US" sz="2400" dirty="0" smtClean="0"/>
              <a:t>Resource intensive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What for?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smtClean="0"/>
              <a:t>An example</a:t>
            </a:r>
          </a:p>
          <a:p>
            <a:pPr lvl="1"/>
            <a:r>
              <a:rPr lang="en-GB" altLang="en-US" sz="2400" dirty="0" smtClean="0"/>
              <a:t>Rendering the scene through an odd shaped windscreen (driving game)</a:t>
            </a:r>
          </a:p>
          <a:p>
            <a:pPr lvl="1"/>
            <a:r>
              <a:rPr lang="en-GB" altLang="en-US" sz="2400" dirty="0" smtClean="0"/>
              <a:t>We store the shape of the windscreen in the stencil buffer</a:t>
            </a:r>
          </a:p>
          <a:p>
            <a:pPr lvl="1"/>
            <a:r>
              <a:rPr lang="en-GB" altLang="en-US" sz="2400" dirty="0" smtClean="0"/>
              <a:t>When drawing the whole scene we test against the stencil buffer</a:t>
            </a:r>
          </a:p>
          <a:p>
            <a:pPr lvl="2"/>
            <a:r>
              <a:rPr lang="en-GB" altLang="en-US" sz="2000" dirty="0" smtClean="0"/>
              <a:t>Only renders objects visible through the windscreen</a:t>
            </a:r>
          </a:p>
          <a:p>
            <a:pPr lvl="1"/>
            <a:r>
              <a:rPr lang="en-GB" altLang="en-US" sz="2400" dirty="0" smtClean="0"/>
              <a:t>Can separate the drawing the of the inside and outside of the car</a:t>
            </a:r>
          </a:p>
          <a:p>
            <a:endParaRPr lang="en-GB" altLang="en-US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Important functions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mtClean="0"/>
              <a:t>glEnable(GL_STENCIL_TEST)</a:t>
            </a:r>
          </a:p>
          <a:p>
            <a:r>
              <a:rPr lang="en-GB" altLang="en-US" smtClean="0"/>
              <a:t>glStencilMask( mask )</a:t>
            </a:r>
          </a:p>
          <a:p>
            <a:r>
              <a:rPr lang="en-GB" altLang="en-US" smtClean="0"/>
              <a:t>glClearStencil( value )</a:t>
            </a:r>
          </a:p>
          <a:p>
            <a:r>
              <a:rPr lang="en-GB" altLang="en-US" smtClean="0"/>
              <a:t>glStencilFunc( func, ref, mask )</a:t>
            </a:r>
          </a:p>
          <a:p>
            <a:r>
              <a:rPr lang="en-GB" altLang="en-US" smtClean="0"/>
              <a:t>glStencilOp ( fail, zfail, zpass )</a:t>
            </a:r>
          </a:p>
          <a:p>
            <a:r>
              <a:rPr lang="en-GB" altLang="en-US" smtClean="0"/>
              <a:t>glClear(GL_STENCIL_BUFFER_BIT)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/>
              <a:t>Important functions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 dirty="0" err="1" smtClean="0"/>
              <a:t>glDisable</a:t>
            </a:r>
            <a:r>
              <a:rPr lang="en-GB" altLang="en-US" sz="2400" dirty="0" smtClean="0"/>
              <a:t>/</a:t>
            </a:r>
            <a:r>
              <a:rPr lang="en-GB" altLang="en-US" sz="2400" dirty="0" err="1" smtClean="0"/>
              <a:t>glEnable</a:t>
            </a:r>
            <a:r>
              <a:rPr lang="en-GB" altLang="en-US" sz="2400" dirty="0" smtClean="0"/>
              <a:t>(GL_STENCIL_TEST)</a:t>
            </a:r>
          </a:p>
          <a:p>
            <a:pPr lvl="1"/>
            <a:r>
              <a:rPr lang="en-GB" altLang="en-US" sz="2400" dirty="0" smtClean="0"/>
              <a:t>Turn stencil test on and off</a:t>
            </a:r>
            <a:endParaRPr lang="en-GB" altLang="en-US" dirty="0" smtClean="0"/>
          </a:p>
          <a:p>
            <a:r>
              <a:rPr lang="en-GB" altLang="en-US" sz="2400" dirty="0" err="1" smtClean="0"/>
              <a:t>glStencilFunc</a:t>
            </a:r>
            <a:r>
              <a:rPr lang="en-GB" altLang="en-US" sz="2400" dirty="0" smtClean="0"/>
              <a:t>(</a:t>
            </a:r>
            <a:r>
              <a:rPr lang="en-GB" altLang="en-US" sz="2400" dirty="0" err="1" smtClean="0"/>
              <a:t>func</a:t>
            </a:r>
            <a:r>
              <a:rPr lang="en-GB" altLang="en-US" sz="2400" dirty="0" smtClean="0"/>
              <a:t>, ref, mask)</a:t>
            </a:r>
          </a:p>
          <a:p>
            <a:pPr lvl="1"/>
            <a:r>
              <a:rPr lang="en-GB" altLang="en-US" sz="2400" dirty="0" smtClean="0"/>
              <a:t>Define stencil test parameters</a:t>
            </a:r>
          </a:p>
          <a:p>
            <a:pPr lvl="1"/>
            <a:r>
              <a:rPr lang="en-GB" altLang="en-US" sz="2400" dirty="0" err="1" smtClean="0"/>
              <a:t>Func</a:t>
            </a:r>
            <a:r>
              <a:rPr lang="en-GB" altLang="en-US" sz="2400" dirty="0" smtClean="0"/>
              <a:t> is the test performed</a:t>
            </a:r>
          </a:p>
          <a:p>
            <a:pPr lvl="2"/>
            <a:r>
              <a:rPr lang="en-GB" altLang="en-US" sz="2200" dirty="0" smtClean="0"/>
              <a:t>GL_NEVER, GL_LESS, GL_LEQUAL, GL_EQUAL, GL_ALWAYS, </a:t>
            </a:r>
            <a:r>
              <a:rPr lang="en-GB" altLang="en-US" sz="2200" dirty="0" err="1" smtClean="0"/>
              <a:t>etc</a:t>
            </a:r>
            <a:endParaRPr lang="en-GB" altLang="en-US" sz="2200" dirty="0" smtClean="0"/>
          </a:p>
          <a:p>
            <a:pPr lvl="1"/>
            <a:r>
              <a:rPr lang="en-GB" altLang="en-US" sz="2400" dirty="0" smtClean="0"/>
              <a:t>Reference value used in stencil comparison</a:t>
            </a:r>
          </a:p>
          <a:p>
            <a:pPr lvl="1"/>
            <a:r>
              <a:rPr lang="en-GB" altLang="en-US" sz="2400" dirty="0" smtClean="0"/>
              <a:t>Mask is combined with the current stencil value and reference value and stored in the stencil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bertay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1104</TotalTime>
  <Words>1214</Words>
  <Application>Microsoft Office PowerPoint</Application>
  <PresentationFormat>On-screen Show (4:3)</PresentationFormat>
  <Paragraphs>217</Paragraphs>
  <Slides>34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Tahoma</vt:lpstr>
      <vt:lpstr>Times New Roman</vt:lpstr>
      <vt:lpstr>Abertay Design</vt:lpstr>
      <vt:lpstr>CMP203 Graphics Programming</vt:lpstr>
      <vt:lpstr>This week</vt:lpstr>
      <vt:lpstr>Stencil buffer</vt:lpstr>
      <vt:lpstr>Stencil buffer</vt:lpstr>
      <vt:lpstr>How</vt:lpstr>
      <vt:lpstr>What for?</vt:lpstr>
      <vt:lpstr>What for?</vt:lpstr>
      <vt:lpstr>Important functions</vt:lpstr>
      <vt:lpstr>Important functions</vt:lpstr>
      <vt:lpstr>Important functions</vt:lpstr>
      <vt:lpstr>Important functions</vt:lpstr>
      <vt:lpstr>Important functions</vt:lpstr>
      <vt:lpstr>Examples</vt:lpstr>
      <vt:lpstr>Reflection</vt:lpstr>
      <vt:lpstr>Reflection in games</vt:lpstr>
      <vt:lpstr>Reflection</vt:lpstr>
      <vt:lpstr>Reflections at the movies</vt:lpstr>
      <vt:lpstr>Reflection with stencil example</vt:lpstr>
      <vt:lpstr>Multi pass rendering</vt:lpstr>
      <vt:lpstr>Multi pass rendering</vt:lpstr>
      <vt:lpstr>Example</vt:lpstr>
      <vt:lpstr>Example</vt:lpstr>
      <vt:lpstr>Example</vt:lpstr>
      <vt:lpstr>Example</vt:lpstr>
      <vt:lpstr>Example</vt:lpstr>
      <vt:lpstr>Example</vt:lpstr>
      <vt:lpstr>Example</vt:lpstr>
      <vt:lpstr>PowerPoint Presentation</vt:lpstr>
      <vt:lpstr>With Stencil test</vt:lpstr>
      <vt:lpstr>Example</vt:lpstr>
      <vt:lpstr>PowerPoint Presentation</vt:lpstr>
      <vt:lpstr>Without Stencil test</vt:lpstr>
      <vt:lpstr>Summary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Mark</dc:creator>
  <cp:lastModifiedBy>Paul Robertson</cp:lastModifiedBy>
  <cp:revision>58</cp:revision>
  <dcterms:created xsi:type="dcterms:W3CDTF">2013-09-02T14:39:32Z</dcterms:created>
  <dcterms:modified xsi:type="dcterms:W3CDTF">2016-11-15T10:29:30Z</dcterms:modified>
</cp:coreProperties>
</file>

<file path=docProps/thumbnail.jpeg>
</file>